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673" r:id="rId3"/>
    <p:sldId id="557" r:id="rId4"/>
    <p:sldId id="666" r:id="rId5"/>
    <p:sldId id="665" r:id="rId6"/>
    <p:sldId id="663" r:id="rId7"/>
    <p:sldId id="654" r:id="rId8"/>
    <p:sldId id="656" r:id="rId9"/>
    <p:sldId id="657" r:id="rId10"/>
    <p:sldId id="658" r:id="rId11"/>
    <p:sldId id="684" r:id="rId12"/>
    <p:sldId id="659" r:id="rId13"/>
    <p:sldId id="685" r:id="rId14"/>
    <p:sldId id="686" r:id="rId15"/>
    <p:sldId id="687" r:id="rId16"/>
    <p:sldId id="688" r:id="rId17"/>
    <p:sldId id="689" r:id="rId18"/>
    <p:sldId id="690" r:id="rId19"/>
    <p:sldId id="691" r:id="rId20"/>
    <p:sldId id="692" r:id="rId21"/>
    <p:sldId id="693" r:id="rId22"/>
    <p:sldId id="695" r:id="rId23"/>
    <p:sldId id="694" r:id="rId24"/>
    <p:sldId id="670" r:id="rId25"/>
    <p:sldId id="671" r:id="rId26"/>
    <p:sldId id="672" r:id="rId27"/>
    <p:sldId id="696" r:id="rId28"/>
    <p:sldId id="674" r:id="rId29"/>
    <p:sldId id="675" r:id="rId30"/>
    <p:sldId id="676" r:id="rId31"/>
    <p:sldId id="711" r:id="rId32"/>
    <p:sldId id="677" r:id="rId33"/>
    <p:sldId id="678" r:id="rId34"/>
    <p:sldId id="679" r:id="rId35"/>
    <p:sldId id="680" r:id="rId36"/>
    <p:sldId id="681" r:id="rId37"/>
    <p:sldId id="682" r:id="rId38"/>
    <p:sldId id="712" r:id="rId39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0"/>
  </p:normalViewPr>
  <p:slideViewPr>
    <p:cSldViewPr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651D09-B048-4B4C-B60E-7C6E2F779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9079E-8CA2-4341-80E6-9BAE7D6BE26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8EBA19-FE61-7448-9F5D-80EB5B0EE6D5}" type="datetimeFigureOut">
              <a:rPr lang="en-US" altLang="en-US"/>
              <a:pPr>
                <a:defRPr/>
              </a:pPr>
              <a:t>3/11/20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8704AD-08D3-A348-99AF-4CB749651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9FD3E95-D11A-034C-8A9C-CAA266242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2C5B3-3401-F648-AB5F-07A2C6DF3D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604E-EC08-5046-9A78-13C2D1B5A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AEEBED-D4C0-5941-9E47-D41FCBD2C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73FB3B1A-2E93-0B47-9779-777C2B118D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5701F37A-D96D-7341-B67E-2F08C14E08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29DA4062-39B1-C74A-B77A-4E353878A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0051A1-DE67-1845-AC3D-C6300DDB2AB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AEB02814-0CDE-EE44-B554-27A891E0D0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06D2B8-178D-F64A-8647-6CE788EE39D9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4E075F55-161F-2443-843C-ECDFD0B502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D1F2CCE-2E1E-C14A-BC6A-D694E70B21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629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E7A4649C-A1AE-404A-A40C-135B8DADDF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DE0A4571-66DE-C646-8059-50C5B92D3B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032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216DD371-54CD-8540-B163-00086E4A4C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E270FBE8-DDF3-5941-9162-0A4E6EF42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824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B17AB11D-AAA6-7345-9142-E626BD327A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2180CC68-FF7F-324C-9046-B12E6B975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007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ADE0C06B-7E55-434F-B7F3-2C58DB5D27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0C45AB1F-1D79-8542-A0CA-20BB4E2CC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433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93070DE5-9D31-7742-9ECE-83274FD141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326913F0-09AB-2C48-861B-97B50FC46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63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C5A11-FC23-A04B-89F8-B2C20171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8AE03-A390-FF4C-92F5-4956CA62C2E4}" type="datetimeFigureOut">
              <a:rPr lang="en-US" altLang="en-US"/>
              <a:pPr>
                <a:defRPr/>
              </a:pPr>
              <a:t>3/11/20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07664-B085-644E-8BB1-A7DF8B50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1F889-F5B2-D74B-95E2-B1787EC0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F37E7-33D0-4C4E-B75E-3AD6FD04D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50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639DA-006F-8842-A0BB-21B5815E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7539D-06E6-7748-9BA4-D22567E02F06}" type="datetimeFigureOut">
              <a:rPr lang="en-US" altLang="en-US"/>
              <a:pPr>
                <a:defRPr/>
              </a:pPr>
              <a:t>3/11/20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2349C-52E1-BE40-B359-313D3A99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1172-E479-0843-B803-587F7C94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5F56E-F111-8244-8DC6-814EB4A21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54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6B255-0CC7-8147-BAEB-C09CB3D3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2B6C-B476-9B40-897B-845FF8AA2FE3}" type="datetimeFigureOut">
              <a:rPr lang="en-US" altLang="en-US"/>
              <a:pPr>
                <a:defRPr/>
              </a:pPr>
              <a:t>3/11/20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EF28B-9195-024D-B07E-5FE20111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4E9EC-AD2E-844E-A34D-B3E762A7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4D29-AE09-5C40-88DA-D06B3A646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44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DF199-7BCD-A84F-AD13-D2165968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83B9-7E06-EB44-8ABC-0009BD58B4AF}" type="datetimeFigureOut">
              <a:rPr lang="en-US" altLang="en-US"/>
              <a:pPr>
                <a:defRPr/>
              </a:pPr>
              <a:t>3/11/20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AFA6F-9F17-9044-BBE8-7AA813137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99EA7-F5D2-174D-B4B5-E6FEB94B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A871-0CF1-5745-80C5-3941533FD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3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5D089-8104-7B43-A3BB-DFAF243C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46F8-C5BF-724E-A54D-AB27584BAF2F}" type="datetimeFigureOut">
              <a:rPr lang="en-US" altLang="en-US"/>
              <a:pPr>
                <a:defRPr/>
              </a:pPr>
              <a:t>3/11/20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08B93-BD6A-9441-B5BA-A1A905B2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8CEC2-1380-7249-BFF0-85B075D4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4AD9-D9F2-3D45-BB6F-4DD5C114B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36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C820B2-98C1-484A-BCA8-1F9B96C2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6043-8BF4-8049-8FE6-AFC591F10103}" type="datetimeFigureOut">
              <a:rPr lang="en-US" altLang="en-US"/>
              <a:pPr>
                <a:defRPr/>
              </a:pPr>
              <a:t>3/11/20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50523E-3E26-2E4E-9720-B2A7AA79B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4253D0-09E9-FC41-B415-7848E8FB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BBE2-F47F-D74E-A2A4-1F6890250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01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77D358-9604-3949-8638-935D70837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D5F6-028F-E54C-ACAE-6AA97CCFC375}" type="datetimeFigureOut">
              <a:rPr lang="en-US" altLang="en-US"/>
              <a:pPr>
                <a:defRPr/>
              </a:pPr>
              <a:t>3/11/20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DF6578-B2C4-A941-B7F2-2D8ABE9B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C0D453-F79D-C147-9256-E1A48D19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D9F1-99CC-C941-92AD-B4D3E4FA2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9E4C4E-DA8D-9948-907A-AAA724EE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FADDD-6460-0A4B-A717-F75E3089D5CD}" type="datetimeFigureOut">
              <a:rPr lang="en-US" altLang="en-US"/>
              <a:pPr>
                <a:defRPr/>
              </a:pPr>
              <a:t>3/11/20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D907C0-8AD4-0440-B869-13534BEC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F71205-79C3-9A46-A9A8-6772AEE4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7AEF-27E4-694A-8BE8-506CEA0FD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51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4D01E1-69AD-8149-80D5-3281FB9C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0953-635B-2840-9087-4CA4B360A0C6}" type="datetimeFigureOut">
              <a:rPr lang="en-US" altLang="en-US"/>
              <a:pPr>
                <a:defRPr/>
              </a:pPr>
              <a:t>3/11/20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34E721-6EAC-2340-93A2-D55419BF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523D97-A905-AA4B-A25B-F54D9066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B29F-5C47-5B40-A77F-21C61A014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19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A59314-E752-EA4A-8F87-FC11581E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8F10-83FE-1243-A25F-2ABCBCDC8562}" type="datetimeFigureOut">
              <a:rPr lang="en-US" altLang="en-US"/>
              <a:pPr>
                <a:defRPr/>
              </a:pPr>
              <a:t>3/11/20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5AB19C-B2A3-3849-927C-C32E070C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CC3AE8-AB72-7E48-929F-C5158789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C770-D684-C54E-893F-450230183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70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4C814E-4A3F-7E4D-A9D1-8138FCBC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880B-A4B6-3A4D-ACAA-DAC0DE113E00}" type="datetimeFigureOut">
              <a:rPr lang="en-US" altLang="en-US"/>
              <a:pPr>
                <a:defRPr/>
              </a:pPr>
              <a:t>3/11/20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BD9C69-E24E-BC4F-83E9-DCD064C8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4DBF18-8EA6-DA43-BEF0-9E427EC6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2C56E-73D0-B840-B0C0-C722BFA06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15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BB1562-9EF2-9C4E-90B2-C6CF632C45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505766F-C493-9241-BEFA-CE86817BF6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2939E-5010-1944-B342-306F1B242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6E1EA9-FE46-1044-BAB4-A44682AD90DC}" type="datetimeFigureOut">
              <a:rPr lang="en-US" altLang="en-US"/>
              <a:pPr>
                <a:defRPr/>
              </a:pPr>
              <a:t>3/11/20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3B475-2694-BA45-A183-C2A8B43C4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13037-132C-594C-91F7-94AADDD0C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276B7C-A90C-4A46-939C-1CD41040EA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D228B833-82F8-E648-B9E2-D9623D0F0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Cancer Biology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Biol 445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925FD-61BB-E641-B922-7D4F705C4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67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Spring 2020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Dr. Heidi Super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Lecture 17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3-4-2020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D016012E-24D9-C146-91C0-11EAF993C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58F4FA8C-B82A-EB4D-891D-28678066D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Interesting and puzzling that mammals have a single DNA region so important to normal cell division!</a:t>
            </a:r>
          </a:p>
          <a:p>
            <a:pPr lvl="1"/>
            <a:r>
              <a:rPr lang="en-US" altLang="en-US"/>
              <a:t>Loss/serious alteration of this region, disrupts our 2 most important TS gene pathways.</a:t>
            </a:r>
          </a:p>
        </p:txBody>
      </p:sp>
    </p:spTree>
    <p:extLst>
      <p:ext uri="{BB962C8B-B14F-4D97-AF65-F5344CB8AC3E}">
        <p14:creationId xmlns:p14="http://schemas.microsoft.com/office/powerpoint/2010/main" val="1716236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D8D12864-0536-224F-8697-9843A0F83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Summarizing…</a:t>
            </a:r>
          </a:p>
        </p:txBody>
      </p:sp>
      <p:sp>
        <p:nvSpPr>
          <p:cNvPr id="40962" name="Content Placeholder 3">
            <a:extLst>
              <a:ext uri="{FF2B5EF4-FFF2-40B4-BE49-F238E27FC236}">
                <a16:creationId xmlns:a16="http://schemas.microsoft.com/office/drawing/2014/main" id="{5F1BF906-143A-0349-B29C-5CF8D4640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Thus far we have summarized the tumor suppressor genes we consider </a:t>
            </a:r>
            <a:r>
              <a:rPr lang="en-US" altLang="en-US" b="1" i="1"/>
              <a:t>Gatekeeper </a:t>
            </a:r>
            <a:r>
              <a:rPr lang="en-US" altLang="en-US"/>
              <a:t>genes.</a:t>
            </a:r>
          </a:p>
          <a:p>
            <a:pPr lvl="1"/>
            <a:r>
              <a:rPr lang="en-US" altLang="en-US"/>
              <a:t>These play some role in stopping an important signal transduction pathway that ultimately leads to cell division OR  they play a role in  inducing cell cycle pause or  apoptosis.</a:t>
            </a:r>
          </a:p>
        </p:txBody>
      </p:sp>
    </p:spTree>
    <p:extLst>
      <p:ext uri="{BB962C8B-B14F-4D97-AF65-F5344CB8AC3E}">
        <p14:creationId xmlns:p14="http://schemas.microsoft.com/office/powerpoint/2010/main" val="308967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1A6E41F0-9740-764C-9E0C-F43D393D6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Second type of TS gene/protein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BE57D220-09EF-E945-B181-BD871AA0E3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Also protect the cell, but </a:t>
            </a:r>
            <a:r>
              <a:rPr lang="en-US" b="1" i="1" dirty="0"/>
              <a:t>indirectly</a:t>
            </a:r>
            <a:r>
              <a:rPr lang="en-US" dirty="0"/>
              <a:t>, by limiting mutation rate for all genes 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These are sometimes called the </a:t>
            </a:r>
            <a:r>
              <a:rPr lang="en-US" b="1" i="1" dirty="0"/>
              <a:t>CARETAKER </a:t>
            </a:r>
            <a:r>
              <a:rPr lang="en-US" dirty="0"/>
              <a:t>genes to clarify a different type of activity.</a:t>
            </a:r>
          </a:p>
          <a:p>
            <a:pPr>
              <a:defRPr/>
            </a:pPr>
            <a:r>
              <a:rPr lang="en-US" dirty="0"/>
              <a:t>Examples--</a:t>
            </a:r>
          </a:p>
          <a:p>
            <a:pPr lvl="1">
              <a:defRPr/>
            </a:pPr>
            <a:r>
              <a:rPr lang="en-US" dirty="0"/>
              <a:t>DNA repair proteins (introduced briefly before)</a:t>
            </a:r>
          </a:p>
          <a:p>
            <a:pPr lvl="1">
              <a:defRPr/>
            </a:pPr>
            <a:r>
              <a:rPr lang="en-US" dirty="0"/>
              <a:t>Mitotic spindle regulators</a:t>
            </a:r>
          </a:p>
        </p:txBody>
      </p:sp>
    </p:spTree>
    <p:extLst>
      <p:ext uri="{BB962C8B-B14F-4D97-AF65-F5344CB8AC3E}">
        <p14:creationId xmlns:p14="http://schemas.microsoft.com/office/powerpoint/2010/main" val="3887791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DB522391-3B37-9749-BFBC-FB0050AB7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8E9D87E8-247B-7C42-AC9D-AE3175AB2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Loss of function mutations  in these genes set the stage for </a:t>
            </a:r>
            <a:r>
              <a:rPr lang="en-US" altLang="en-US" b="1" i="1"/>
              <a:t>genetic instability</a:t>
            </a:r>
            <a:r>
              <a:rPr lang="en-US" altLang="en-US"/>
              <a:t>.</a:t>
            </a:r>
          </a:p>
          <a:p>
            <a:endParaRPr lang="en-US" altLang="en-US"/>
          </a:p>
          <a:p>
            <a:pPr lvl="1"/>
            <a:r>
              <a:rPr lang="en-US" altLang="en-US"/>
              <a:t>Increases the likelihood that proto-oncogenes are altered (overactive or amplified) to become oncogenes.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Increases the likelihood that TS genes are inactivated.</a:t>
            </a:r>
          </a:p>
        </p:txBody>
      </p:sp>
    </p:spTree>
    <p:extLst>
      <p:ext uri="{BB962C8B-B14F-4D97-AF65-F5344CB8AC3E}">
        <p14:creationId xmlns:p14="http://schemas.microsoft.com/office/powerpoint/2010/main" val="1025050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10B17107-A4FE-FD42-8889-D1F95E84F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83ECB5E4-43A3-484B-8B73-E76831594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Again,  inherited/familial types of cancer revealed the existence of some of these genes/proteins.</a:t>
            </a:r>
          </a:p>
          <a:p>
            <a:endParaRPr lang="en-US" altLang="en-US"/>
          </a:p>
          <a:p>
            <a:pPr lvl="1"/>
            <a:r>
              <a:rPr lang="en-US" altLang="en-US"/>
              <a:t>Why?  Because, even if both alleles of a gene must be mutated to cause disease, inheriting one defective allele greatly increases the rate/likelihood that the second “hit” will occur in the same cell.  Whose hypothesis?... </a:t>
            </a:r>
          </a:p>
        </p:txBody>
      </p:sp>
    </p:spTree>
    <p:extLst>
      <p:ext uri="{BB962C8B-B14F-4D97-AF65-F5344CB8AC3E}">
        <p14:creationId xmlns:p14="http://schemas.microsoft.com/office/powerpoint/2010/main" val="1883949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124B7BD4-B16B-3F4E-8774-BA9B6EFA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/>
              <a:t>Cancers associated with defective DNA repair.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FB2D8984-29B0-C847-A7A1-8719A5618C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1. HNPCC---hereditary nonpolyposis colon cancer (formerly known as Lynch syndrome)</a:t>
            </a:r>
          </a:p>
          <a:p>
            <a:pPr lvl="1"/>
            <a:r>
              <a:rPr lang="en-US" altLang="en-US" dirty="0"/>
              <a:t>Linked to recessive mutation in </a:t>
            </a:r>
            <a:r>
              <a:rPr lang="en-US" altLang="en-US" dirty="0">
                <a:highlight>
                  <a:srgbClr val="FFFF00"/>
                </a:highlight>
              </a:rPr>
              <a:t>mismatch repair </a:t>
            </a:r>
            <a:r>
              <a:rPr lang="en-US" altLang="en-US" dirty="0"/>
              <a:t>gene.  Incredibly important as DNA mismatches occur during DNA replication all the time!</a:t>
            </a:r>
          </a:p>
          <a:p>
            <a:pPr lvl="1"/>
            <a:r>
              <a:rPr lang="en-US" altLang="en-US" dirty="0"/>
              <a:t>Left, unrepaired, a second round of replication changes the DNA sequence forever in one of the daughter cells.</a:t>
            </a:r>
          </a:p>
          <a:p>
            <a:pPr lvl="2"/>
            <a:r>
              <a:rPr lang="en-US" altLang="en-US" dirty="0"/>
              <a:t>Figure 2-7</a:t>
            </a:r>
          </a:p>
        </p:txBody>
      </p:sp>
    </p:spTree>
    <p:extLst>
      <p:ext uri="{BB962C8B-B14F-4D97-AF65-F5344CB8AC3E}">
        <p14:creationId xmlns:p14="http://schemas.microsoft.com/office/powerpoint/2010/main" val="1061664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44A8AC91-0BEF-6145-AFDB-ABE4B0546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75EA8529-86CF-B64C-9A05-3AB37F2656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Familial HNPCC actually looks like a dominant genetic disease!  </a:t>
            </a:r>
          </a:p>
          <a:p>
            <a:pPr lvl="1"/>
            <a:r>
              <a:rPr lang="en-US" altLang="en-US"/>
              <a:t>Once a cell loses the ability to perform mismatch repair, the rate of mutation of other critical cancer-related genes is rapid and frequent.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No need for additional outside mutagenic forces.</a:t>
            </a:r>
          </a:p>
          <a:p>
            <a:pPr lvl="2"/>
            <a:r>
              <a:rPr lang="en-US" altLang="en-US"/>
              <a:t>Figure 10-12</a:t>
            </a:r>
          </a:p>
        </p:txBody>
      </p:sp>
    </p:spTree>
    <p:extLst>
      <p:ext uri="{BB962C8B-B14F-4D97-AF65-F5344CB8AC3E}">
        <p14:creationId xmlns:p14="http://schemas.microsoft.com/office/powerpoint/2010/main" val="464762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6D908CDA-15F2-3544-BE9B-60EA12A67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E9D734C0-A914-5644-AE37-5F7900BDC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About 75% of people who inherit a mutation on one of the mismatch repair protein genes eventually develop colon cancer!</a:t>
            </a:r>
          </a:p>
          <a:p>
            <a:endParaRPr lang="en-US" altLang="en-US"/>
          </a:p>
          <a:p>
            <a:r>
              <a:rPr lang="en-US" altLang="en-US"/>
              <a:t>Smaller risk for uterine, stomach, kidney, and ovarian cancer.</a:t>
            </a:r>
          </a:p>
          <a:p>
            <a:endParaRPr lang="en-US" altLang="en-US"/>
          </a:p>
          <a:p>
            <a:r>
              <a:rPr lang="en-US" altLang="en-US"/>
              <a:t>Little risk for other types of cancer.</a:t>
            </a:r>
          </a:p>
        </p:txBody>
      </p:sp>
    </p:spTree>
    <p:extLst>
      <p:ext uri="{BB962C8B-B14F-4D97-AF65-F5344CB8AC3E}">
        <p14:creationId xmlns:p14="http://schemas.microsoft.com/office/powerpoint/2010/main" val="2971845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AFC528C7-E454-5B4F-B1D2-40881050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Xeroderma pigmentosum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D42E02E0-093F-DC4E-A6E1-429FCE0A2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Another cancer syndrome associated with increased  skin cancer risk.</a:t>
            </a:r>
          </a:p>
          <a:p>
            <a:endParaRPr lang="en-US" altLang="en-US" dirty="0"/>
          </a:p>
          <a:p>
            <a:r>
              <a:rPr lang="en-US" altLang="en-US" dirty="0"/>
              <a:t>Result of defective </a:t>
            </a:r>
            <a:r>
              <a:rPr lang="en-US" altLang="en-US" b="1" dirty="0">
                <a:highlight>
                  <a:srgbClr val="FFFF00"/>
                </a:highlight>
              </a:rPr>
              <a:t>excision repair</a:t>
            </a:r>
            <a:r>
              <a:rPr lang="en-US" altLang="en-US" dirty="0"/>
              <a:t>. Type of repair needed to fix pyrimidine dimers induced by UV radiation.2-15</a:t>
            </a:r>
          </a:p>
        </p:txBody>
      </p:sp>
    </p:spTree>
    <p:extLst>
      <p:ext uri="{BB962C8B-B14F-4D97-AF65-F5344CB8AC3E}">
        <p14:creationId xmlns:p14="http://schemas.microsoft.com/office/powerpoint/2010/main" val="124639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7D2E2D45-1038-0943-8050-8EB9E527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00B3C419-1F80-634D-803A-446745EF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382000" cy="4983162"/>
          </a:xfrm>
        </p:spPr>
        <p:txBody>
          <a:bodyPr/>
          <a:lstStyle/>
          <a:p>
            <a:r>
              <a:rPr lang="en-US" altLang="en-US" dirty="0"/>
              <a:t>Since XP requires exposure to UV to establish genetic instability, this syndrome essentially takes an additional “hit” to develop, compared to HNPCC. However, being alive generally means regular sun exposure.</a:t>
            </a:r>
          </a:p>
          <a:p>
            <a:endParaRPr lang="en-US" altLang="en-US" dirty="0"/>
          </a:p>
          <a:p>
            <a:r>
              <a:rPr lang="en-US" altLang="en-US" dirty="0"/>
              <a:t>Since skin cells are the most readily targeted cell type for UV radiation, this repair defect is associated specifically with skin cancer.</a:t>
            </a:r>
          </a:p>
        </p:txBody>
      </p:sp>
    </p:spTree>
    <p:extLst>
      <p:ext uri="{BB962C8B-B14F-4D97-AF65-F5344CB8AC3E}">
        <p14:creationId xmlns:p14="http://schemas.microsoft.com/office/powerpoint/2010/main" val="120372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8EA7-0985-6249-BF3D-F4FC486A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1488D-8B02-3D43-B9A7-34067F400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quiz Friday.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91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46C70E42-A23F-FE44-AA74-0D8EC72C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BRCA1 and BRCA2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D045ABA9-1B85-274F-95F3-619FFF379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Once thought to be oncogenes, both encode double-strand repair proteins.</a:t>
            </a:r>
          </a:p>
          <a:p>
            <a:endParaRPr lang="en-US" altLang="en-US" dirty="0"/>
          </a:p>
          <a:p>
            <a:r>
              <a:rPr lang="en-US" altLang="en-US" dirty="0"/>
              <a:t>When missing from a cell, the cell is much more prone to DNA damage by agents that induce DS breaks. </a:t>
            </a:r>
            <a:r>
              <a:rPr lang="en-US" altLang="en-US" dirty="0">
                <a:highlight>
                  <a:srgbClr val="FFFF00"/>
                </a:highlight>
              </a:rPr>
              <a:t>Defect in DS break repair.</a:t>
            </a:r>
          </a:p>
        </p:txBody>
      </p:sp>
    </p:spTree>
    <p:extLst>
      <p:ext uri="{BB962C8B-B14F-4D97-AF65-F5344CB8AC3E}">
        <p14:creationId xmlns:p14="http://schemas.microsoft.com/office/powerpoint/2010/main" val="2836469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C918139D-298D-B147-A1C6-D69D5FD0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BRCA1/2 interactions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8C3C1135-3FAB-EC41-A54A-DFD16E1D5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10-13---Recall ATM.  Activated by DNA damage of various kinds.</a:t>
            </a:r>
          </a:p>
          <a:p>
            <a:pPr lvl="1"/>
            <a:r>
              <a:rPr lang="en-US" altLang="en-US"/>
              <a:t>ATM activates p53 allowing it to pause cell cycle.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ATM also activates BRCA1 to participate in homologous DNA repair. (joins Rad50 exonulease complex).</a:t>
            </a:r>
          </a:p>
        </p:txBody>
      </p:sp>
    </p:spTree>
    <p:extLst>
      <p:ext uri="{BB962C8B-B14F-4D97-AF65-F5344CB8AC3E}">
        <p14:creationId xmlns:p14="http://schemas.microsoft.com/office/powerpoint/2010/main" val="2699293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85446-4BC6-2547-81D2-CF57D4FF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E57123-8FE7-D14B-AB90-4169C70E7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1219200"/>
            <a:ext cx="8910554" cy="507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17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AF2730B7-A64D-334F-A91C-F6024FA85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18585220-54E8-1F46-93AC-35723ECC4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283544"/>
            <a:ext cx="8229600" cy="4525963"/>
          </a:xfrm>
        </p:spPr>
        <p:txBody>
          <a:bodyPr/>
          <a:lstStyle/>
          <a:p>
            <a:r>
              <a:rPr lang="en-US" altLang="en-US" dirty="0"/>
              <a:t>BRCA2 interacts with a second complex (Rad51) to a second step in ds DNA repair.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 see text</a:t>
            </a:r>
          </a:p>
          <a:p>
            <a:pPr marL="0" indent="0">
              <a:buNone/>
            </a:pPr>
            <a:r>
              <a:rPr lang="en-US" altLang="en-US" dirty="0"/>
              <a:t>Figure 10-13.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A8038C-A803-8B47-9FE7-9A367DED1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50" y="1426544"/>
            <a:ext cx="6240524" cy="51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07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C27B50A8-291F-9E42-AE92-B341E23C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Second  class of caretaker TS genes…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FBF0A96D-FCCA-F74C-8E42-2250D8A66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Genetic instability can be the result of defective segregation of chromosomes during mitosis. (Usually the result of defective Mitotic spindle regulators)</a:t>
            </a:r>
          </a:p>
          <a:p>
            <a:endParaRPr lang="en-US" altLang="en-US"/>
          </a:p>
          <a:p>
            <a:r>
              <a:rPr lang="en-US" altLang="en-US"/>
              <a:t>Results in gains or losses of whole chromosomes=aneuploidy</a:t>
            </a:r>
          </a:p>
        </p:txBody>
      </p:sp>
    </p:spTree>
    <p:extLst>
      <p:ext uri="{BB962C8B-B14F-4D97-AF65-F5344CB8AC3E}">
        <p14:creationId xmlns:p14="http://schemas.microsoft.com/office/powerpoint/2010/main" val="3145030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igure 1-12a">
            <a:extLst>
              <a:ext uri="{FF2B5EF4-FFF2-40B4-BE49-F238E27FC236}">
                <a16:creationId xmlns:a16="http://schemas.microsoft.com/office/drawing/2014/main" id="{F99CEF45-917D-A248-9D71-78B59EBD2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31225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 Box 3">
            <a:extLst>
              <a:ext uri="{FF2B5EF4-FFF2-40B4-BE49-F238E27FC236}">
                <a16:creationId xmlns:a16="http://schemas.microsoft.com/office/drawing/2014/main" id="{7B308CE6-9549-5B4B-BF0A-9CA0FC7EA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1.12a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9A59E343-365D-9443-8D85-5CEAF2781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9154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In this cancer cell, very few chromosomes have 2 copies!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YIKES!</a:t>
            </a:r>
          </a:p>
        </p:txBody>
      </p:sp>
    </p:spTree>
    <p:extLst>
      <p:ext uri="{BB962C8B-B14F-4D97-AF65-F5344CB8AC3E}">
        <p14:creationId xmlns:p14="http://schemas.microsoft.com/office/powerpoint/2010/main" val="3300779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373D9771-BE26-ED4E-A78A-44D2DA11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803FF34B-7674-1E47-9DE6-667F4FF20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Recall a critical point in cell division is Metaphase—Chromosomes align at the center of the cell.</a:t>
            </a:r>
          </a:p>
          <a:p>
            <a:endParaRPr lang="en-US" altLang="en-US"/>
          </a:p>
          <a:p>
            <a:r>
              <a:rPr lang="en-US" altLang="en-US"/>
              <a:t>More than that…they attach to spindle fibers such that each sister chromatid is attached to fibers going to opposite poles in the cell </a:t>
            </a:r>
          </a:p>
        </p:txBody>
      </p:sp>
    </p:spTree>
    <p:extLst>
      <p:ext uri="{BB962C8B-B14F-4D97-AF65-F5344CB8AC3E}">
        <p14:creationId xmlns:p14="http://schemas.microsoft.com/office/powerpoint/2010/main" val="4279350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97C15A57-AEE5-E241-8576-B3A2A116B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AD0DA095-315E-4A48-B906-4A3AB57D44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Proteins called </a:t>
            </a:r>
            <a:r>
              <a:rPr lang="en-US" altLang="en-US" b="1" i="1"/>
              <a:t>cohesins</a:t>
            </a:r>
            <a:r>
              <a:rPr lang="en-US" altLang="en-US"/>
              <a:t> hold sister chromatids together until proper attachment is complete.</a:t>
            </a:r>
          </a:p>
          <a:p>
            <a:endParaRPr lang="en-US" altLang="en-US"/>
          </a:p>
          <a:p>
            <a:r>
              <a:rPr lang="en-US" altLang="en-US"/>
              <a:t>Once chromosomes are attached to the spindle, anaphase begins and sister chromatids separate.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958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92F37D72-B515-7340-B461-83167AF3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4512FBBE-130E-DB48-8F69-402CBE820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complex of proteins push the cell into anaphase=</a:t>
            </a:r>
            <a:r>
              <a:rPr lang="en-US" altLang="en-US" b="1"/>
              <a:t> Anaphase-promoting complex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b="1"/>
          </a:p>
          <a:p>
            <a:r>
              <a:rPr lang="en-US" altLang="en-US"/>
              <a:t>--One key member of the complex=cdc20</a:t>
            </a:r>
          </a:p>
          <a:p>
            <a:endParaRPr lang="en-US" altLang="en-US"/>
          </a:p>
          <a:p>
            <a:r>
              <a:rPr lang="en-US" altLang="en-US"/>
              <a:t>Cdc20 activates a protein called </a:t>
            </a:r>
            <a:r>
              <a:rPr lang="en-US" altLang="en-US" b="1" i="1"/>
              <a:t>separase</a:t>
            </a:r>
            <a:r>
              <a:rPr lang="en-US" altLang="en-US"/>
              <a:t>, which breaks down cohesins, allowing sister chromatids to separate.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292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58D95128-0630-DF44-8CFD-BB3B48281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F2E7A77A-C054-0440-B511-EF5DD4C34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Cells use at least 2 types of proteins to prevent anaphase from starting before chromatids are attached to the spindle.</a:t>
            </a:r>
          </a:p>
          <a:p>
            <a:endParaRPr lang="en-US" altLang="en-US"/>
          </a:p>
          <a:p>
            <a:r>
              <a:rPr lang="en-US" altLang="en-US" b="1"/>
              <a:t>Mad</a:t>
            </a:r>
            <a:r>
              <a:rPr lang="en-US" altLang="en-US"/>
              <a:t> and </a:t>
            </a:r>
            <a:r>
              <a:rPr lang="en-US" altLang="en-US" b="1"/>
              <a:t>Bub</a:t>
            </a:r>
            <a:r>
              <a:rPr lang="en-US" altLang="en-US"/>
              <a:t> family proteins bind to chromosomes still unattached to spindle fibers and prevent initiation of anaphase.</a:t>
            </a:r>
          </a:p>
        </p:txBody>
      </p:sp>
    </p:spTree>
    <p:extLst>
      <p:ext uri="{BB962C8B-B14F-4D97-AF65-F5344CB8AC3E}">
        <p14:creationId xmlns:p14="http://schemas.microsoft.com/office/powerpoint/2010/main" val="154832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08353-5353-4548-B84D-246AE7DE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3BA65-BF94-1044-AAB1-834BED94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Tumor suppressor genes:</a:t>
            </a:r>
          </a:p>
          <a:p>
            <a:pPr marL="0" indent="0">
              <a:buNone/>
            </a:pPr>
            <a:r>
              <a:rPr lang="en-US" dirty="0" err="1"/>
              <a:t>pRB</a:t>
            </a:r>
            <a:r>
              <a:rPr lang="en-US" dirty="0"/>
              <a:t> and p53---loss of function mutations:</a:t>
            </a:r>
          </a:p>
          <a:p>
            <a:pPr marL="0" indent="0">
              <a:buNone/>
            </a:pPr>
            <a:r>
              <a:rPr lang="en-US" dirty="0"/>
              <a:t>	Occur in single somatic cells leading to 	cancer of a particular tissue type. (2 hits 	required.)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Can be inherited in the germline---greatly 	increasing the likelihood for any cell to be 	transformed if it acquires a second hit.  </a:t>
            </a:r>
          </a:p>
        </p:txBody>
      </p:sp>
    </p:spTree>
    <p:extLst>
      <p:ext uri="{BB962C8B-B14F-4D97-AF65-F5344CB8AC3E}">
        <p14:creationId xmlns:p14="http://schemas.microsoft.com/office/powerpoint/2010/main" val="334091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FA0775D3-5FD7-3345-9DB2-7584C7CF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773142D5-73B2-5040-B2EF-DDD6114F86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Mechanism?</a:t>
            </a:r>
          </a:p>
          <a:p>
            <a:pPr lvl="1"/>
            <a:r>
              <a:rPr lang="en-US" altLang="en-US"/>
              <a:t>Mad-Bub complex inhibits action of cdc20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u="sng"/>
              <a:t>Loss of function of Mad or Bub proteins </a:t>
            </a:r>
            <a:r>
              <a:rPr lang="en-US" altLang="en-US"/>
              <a:t>results in premature inititiation of anaphase---improper segregation of chromosomes in Mitosis—aneuploidy.</a:t>
            </a:r>
          </a:p>
        </p:txBody>
      </p:sp>
    </p:spTree>
    <p:extLst>
      <p:ext uri="{BB962C8B-B14F-4D97-AF65-F5344CB8AC3E}">
        <p14:creationId xmlns:p14="http://schemas.microsoft.com/office/powerpoint/2010/main" val="3554551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144F2942-C96F-734C-80E7-E085A61EF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8914" name="Content Placeholder 3">
            <a:extLst>
              <a:ext uri="{FF2B5EF4-FFF2-40B4-BE49-F238E27FC236}">
                <a16:creationId xmlns:a16="http://schemas.microsoft.com/office/drawing/2014/main" id="{C03A73C7-0D26-CE44-A887-979F38D6B3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2" r="-68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5506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738A1897-DD4B-2F42-BEA6-82F64507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to summarize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F631D520-DCBE-F949-9D2F-F91735D024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Topics of Chapters 9 and 10 give a good survey of oncogenes and tumor suppressor genes.</a:t>
            </a:r>
          </a:p>
          <a:p>
            <a:endParaRPr lang="en-US" altLang="en-US"/>
          </a:p>
          <a:p>
            <a:r>
              <a:rPr lang="en-US" altLang="en-US"/>
              <a:t>Recall cancer is the result of the accumulation of mutations in multiple genes---tumor progression is the result of both gain and loss of function of specific proteins.</a:t>
            </a:r>
          </a:p>
        </p:txBody>
      </p:sp>
    </p:spTree>
    <p:extLst>
      <p:ext uri="{BB962C8B-B14F-4D97-AF65-F5344CB8AC3E}">
        <p14:creationId xmlns:p14="http://schemas.microsoft.com/office/powerpoint/2010/main" val="15813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5ED129E6-0CDE-E141-A782-55020F697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DAF74B94-ACEB-8C43-935A-23B3A871F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Most cancers show a rather slow progression to full blown malignancy.  In many  cases, the steps of progression are similar.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Many cancers have a “pre-cancer” phenotype which alerts physicians to intervene.</a:t>
            </a:r>
          </a:p>
        </p:txBody>
      </p:sp>
    </p:spTree>
    <p:extLst>
      <p:ext uri="{BB962C8B-B14F-4D97-AF65-F5344CB8AC3E}">
        <p14:creationId xmlns:p14="http://schemas.microsoft.com/office/powerpoint/2010/main" val="1477119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>
            <a:extLst>
              <a:ext uri="{FF2B5EF4-FFF2-40B4-BE49-F238E27FC236}">
                <a16:creationId xmlns:a16="http://schemas.microsoft.com/office/drawing/2014/main" id="{9614FF67-5D20-6F42-8347-7600F37FC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11.7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  <p:pic>
        <p:nvPicPr>
          <p:cNvPr id="30722" name="Picture 3" descr="figure 11-07">
            <a:extLst>
              <a:ext uri="{FF2B5EF4-FFF2-40B4-BE49-F238E27FC236}">
                <a16:creationId xmlns:a16="http://schemas.microsoft.com/office/drawing/2014/main" id="{D5FEA575-539C-8442-9131-05B73DC33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252538"/>
            <a:ext cx="8535987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953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C4B9131-4C99-4B4A-99BF-74096479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AE60CB86-429A-484B-8A60-2297F6B1E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Colon cancer provides one of the best models to illustrate how tumor progression can be marked by new genetic changes in one cell in a developing tumor.</a:t>
            </a:r>
          </a:p>
          <a:p>
            <a:endParaRPr lang="en-US" altLang="en-US"/>
          </a:p>
          <a:p>
            <a:r>
              <a:rPr lang="en-US" altLang="en-US"/>
              <a:t>10-19</a:t>
            </a:r>
          </a:p>
        </p:txBody>
      </p:sp>
    </p:spTree>
    <p:extLst>
      <p:ext uri="{BB962C8B-B14F-4D97-AF65-F5344CB8AC3E}">
        <p14:creationId xmlns:p14="http://schemas.microsoft.com/office/powerpoint/2010/main" val="875865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figure 11-09">
            <a:extLst>
              <a:ext uri="{FF2B5EF4-FFF2-40B4-BE49-F238E27FC236}">
                <a16:creationId xmlns:a16="http://schemas.microsoft.com/office/drawing/2014/main" id="{FEB48C32-623C-4C4E-8315-B4D9474EB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853122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 Box 3">
            <a:extLst>
              <a:ext uri="{FF2B5EF4-FFF2-40B4-BE49-F238E27FC236}">
                <a16:creationId xmlns:a16="http://schemas.microsoft.com/office/drawing/2014/main" id="{35DF43BA-C7E0-3D44-8D8D-7165ADA98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11.9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</p:spTree>
    <p:extLst>
      <p:ext uri="{BB962C8B-B14F-4D97-AF65-F5344CB8AC3E}">
        <p14:creationId xmlns:p14="http://schemas.microsoft.com/office/powerpoint/2010/main" val="1499849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figure 11-10">
            <a:extLst>
              <a:ext uri="{FF2B5EF4-FFF2-40B4-BE49-F238E27FC236}">
                <a16:creationId xmlns:a16="http://schemas.microsoft.com/office/drawing/2014/main" id="{08E217C6-F114-2E4A-BDD7-E06AD486E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895600"/>
            <a:ext cx="853122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3">
            <a:extLst>
              <a:ext uri="{FF2B5EF4-FFF2-40B4-BE49-F238E27FC236}">
                <a16:creationId xmlns:a16="http://schemas.microsoft.com/office/drawing/2014/main" id="{829980BF-7887-9947-AB3C-8B7CB2855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11.10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</p:spTree>
    <p:extLst>
      <p:ext uri="{BB962C8B-B14F-4D97-AF65-F5344CB8AC3E}">
        <p14:creationId xmlns:p14="http://schemas.microsoft.com/office/powerpoint/2010/main" val="244482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B9885615-B44D-B743-B0EC-9475D936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7D9D008F-1D56-664A-930D-CBE5053FF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Re-read chapters 9 and 10. Correlate with notes and lecture material.</a:t>
            </a:r>
          </a:p>
          <a:p>
            <a:pPr eaLnBrk="1" hangingPunct="1">
              <a:defRPr/>
            </a:pPr>
            <a:r>
              <a:rPr lang="en-US" dirty="0"/>
              <a:t>Read chapter 8---Heredity and Cancer---p. 140-152 (through first paragraph). Correlate with notes and lecture material.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Re-read the Hallmarks paper---highlight genes you know about and get you gene table up to date. </a:t>
            </a:r>
          </a:p>
          <a:p>
            <a:pPr eaLnBrk="1" hangingPunct="1">
              <a:buFont typeface="Arial" charset="0"/>
              <a:buNone/>
              <a:defRPr/>
            </a:pPr>
            <a:endParaRPr lang="en-US" i="1" dirty="0"/>
          </a:p>
          <a:p>
            <a:pPr lvl="1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4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46C98012-D8EF-8B40-AD4F-67114D05E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Li-Fraumeni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11CA0-55E5-D440-9BB2-AE67DDC9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Named for 2 geneticists who showed the families shared </a:t>
            </a:r>
            <a:r>
              <a:rPr lang="en-US" b="1" i="1" dirty="0" err="1"/>
              <a:t>germline</a:t>
            </a:r>
            <a:r>
              <a:rPr lang="en-US" dirty="0"/>
              <a:t> p53 mutation.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/>
              <a:t>Li-</a:t>
            </a:r>
            <a:r>
              <a:rPr lang="en-US" sz="2400" dirty="0" err="1"/>
              <a:t>Fraumeni</a:t>
            </a:r>
            <a:r>
              <a:rPr lang="en-US" sz="2400" dirty="0"/>
              <a:t> Syndrome is suspected  if the following three criteria are met:</a:t>
            </a:r>
          </a:p>
          <a:p>
            <a:pPr>
              <a:defRPr/>
            </a:pPr>
            <a:r>
              <a:rPr lang="en-US" sz="2400" b="1" dirty="0"/>
              <a:t>the patient has been diagnosed with a sarcoma at a young age (below 45), </a:t>
            </a:r>
          </a:p>
          <a:p>
            <a:pPr>
              <a:defRPr/>
            </a:pPr>
            <a:r>
              <a:rPr lang="en-US" sz="2400" b="1" dirty="0"/>
              <a:t>a first-degree relative has been diagnosed with any cancer at a young age (below 45), </a:t>
            </a:r>
          </a:p>
          <a:p>
            <a:pPr>
              <a:defRPr/>
            </a:pPr>
            <a:r>
              <a:rPr lang="en-US" sz="2400" b="1" dirty="0"/>
              <a:t>and another first-degree or a second-degree relative has been diagnosed with any cancer at a young age (below 45) or with a sarcoma at any age.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0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figure 9-20">
            <a:extLst>
              <a:ext uri="{FF2B5EF4-FFF2-40B4-BE49-F238E27FC236}">
                <a16:creationId xmlns:a16="http://schemas.microsoft.com/office/drawing/2014/main" id="{1D906C3E-22C0-E84C-8246-714BF3874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1225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 Box 3">
            <a:extLst>
              <a:ext uri="{FF2B5EF4-FFF2-40B4-BE49-F238E27FC236}">
                <a16:creationId xmlns:a16="http://schemas.microsoft.com/office/drawing/2014/main" id="{36D1ADE0-B827-8D4C-93C1-3827F1E15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9.20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  <p:sp>
        <p:nvSpPr>
          <p:cNvPr id="31747" name="TextBox 3">
            <a:extLst>
              <a:ext uri="{FF2B5EF4-FFF2-40B4-BE49-F238E27FC236}">
                <a16:creationId xmlns:a16="http://schemas.microsoft.com/office/drawing/2014/main" id="{8F2A031E-7552-3F45-9D2C-041CCC2B3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3429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CC33"/>
                </a:solidFill>
                <a:latin typeface="Arial" panose="020B0604020202020204" pitchFamily="34" charset="0"/>
              </a:rPr>
              <a:t>Green</a:t>
            </a:r>
            <a:r>
              <a:rPr lang="en-US" altLang="en-US" sz="1800">
                <a:latin typeface="Arial" panose="020B0604020202020204" pitchFamily="34" charset="0"/>
              </a:rPr>
              <a:t>=breast cancer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F0"/>
                </a:solidFill>
                <a:latin typeface="Arial" panose="020B0604020202020204" pitchFamily="34" charset="0"/>
              </a:rPr>
              <a:t>Blue</a:t>
            </a:r>
            <a:r>
              <a:rPr lang="en-US" altLang="en-US" sz="1800">
                <a:latin typeface="Arial" panose="020B0604020202020204" pitchFamily="34" charset="0"/>
              </a:rPr>
              <a:t>=pancreatic cancer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Purple</a:t>
            </a:r>
            <a:r>
              <a:rPr lang="en-US" altLang="en-US" sz="1800">
                <a:latin typeface="Arial" panose="020B0604020202020204" pitchFamily="34" charset="0"/>
              </a:rPr>
              <a:t> =lung cancer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  <a:latin typeface="Arial" panose="020B0604020202020204" pitchFamily="34" charset="0"/>
              </a:rPr>
              <a:t>Yellow</a:t>
            </a:r>
            <a:r>
              <a:rPr lang="en-US" altLang="en-US" sz="1800">
                <a:latin typeface="Arial" panose="020B0604020202020204" pitchFamily="34" charset="0"/>
              </a:rPr>
              <a:t>=leukema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altLang="en-US" sz="1800">
                <a:latin typeface="Arial" panose="020B0604020202020204" pitchFamily="34" charset="0"/>
              </a:rPr>
              <a:t>=all sarcomas</a:t>
            </a:r>
          </a:p>
        </p:txBody>
      </p:sp>
    </p:spTree>
    <p:extLst>
      <p:ext uri="{BB962C8B-B14F-4D97-AF65-F5344CB8AC3E}">
        <p14:creationId xmlns:p14="http://schemas.microsoft.com/office/powerpoint/2010/main" val="1695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2BB40FB0-91DA-3744-A48F-4871AFA7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D7C7B845-128A-1E4D-9F98-A688A9E18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altLang="en-US" dirty="0"/>
              <a:t>A number of viruses disrupt normal function of </a:t>
            </a:r>
            <a:r>
              <a:rPr lang="en-US" altLang="en-US" dirty="0" err="1"/>
              <a:t>pRb</a:t>
            </a:r>
            <a:r>
              <a:rPr lang="en-US" altLang="en-US" dirty="0"/>
              <a:t>, p53 or both!</a:t>
            </a:r>
          </a:p>
          <a:p>
            <a:endParaRPr lang="en-US" altLang="en-US" dirty="0"/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HPV</a:t>
            </a:r>
          </a:p>
          <a:p>
            <a:pPr lvl="1"/>
            <a:r>
              <a:rPr lang="en-US" altLang="en-US" dirty="0"/>
              <a:t>SV40 virus</a:t>
            </a:r>
          </a:p>
          <a:p>
            <a:pPr lvl="1"/>
            <a:r>
              <a:rPr lang="en-US" altLang="en-US" dirty="0"/>
              <a:t>Adenovirus</a:t>
            </a:r>
          </a:p>
          <a:p>
            <a:pPr lvl="1"/>
            <a:r>
              <a:rPr lang="en-US" altLang="en-US" dirty="0"/>
              <a:t>polyomavirus</a:t>
            </a:r>
          </a:p>
          <a:p>
            <a:pPr lvl="1"/>
            <a:r>
              <a:rPr lang="en-US" altLang="en-US" dirty="0"/>
              <a:t>HTLV (human leukemia virus)</a:t>
            </a:r>
          </a:p>
          <a:p>
            <a:pPr lvl="1"/>
            <a:r>
              <a:rPr lang="en-US" altLang="en-US" dirty="0"/>
              <a:t>Epstein-Barr virus—associated with mononucleosis and Burkitt’s lymphoma</a:t>
            </a:r>
          </a:p>
        </p:txBody>
      </p:sp>
    </p:spTree>
    <p:extLst>
      <p:ext uri="{BB962C8B-B14F-4D97-AF65-F5344CB8AC3E}">
        <p14:creationId xmlns:p14="http://schemas.microsoft.com/office/powerpoint/2010/main" val="39775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D307CB9-2E53-CF45-9955-6C8D8002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Last tumor suppressor gene we will discuss in detail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21B6DA8-0EA9-1A41-9DBF-35B01FEA3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2</a:t>
            </a:r>
            <a:r>
              <a:rPr lang="en-US" altLang="en-US"/>
              <a:t>. </a:t>
            </a:r>
            <a:r>
              <a:rPr lang="en-US" altLang="en-US" b="1" i="1"/>
              <a:t>CDKN2A</a:t>
            </a:r>
            <a:r>
              <a:rPr lang="en-US" altLang="en-US" b="1"/>
              <a:t> gene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---Very interesting gene—it encodes 2 TS proteins at the same time!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The same DNA sequence can be read in 2 different reading frames.  Changes the amino acid sequence, but produces 2 functional proteins: p16 and ARF</a:t>
            </a:r>
          </a:p>
        </p:txBody>
      </p:sp>
    </p:spTree>
    <p:extLst>
      <p:ext uri="{BB962C8B-B14F-4D97-AF65-F5344CB8AC3E}">
        <p14:creationId xmlns:p14="http://schemas.microsoft.com/office/powerpoint/2010/main" val="368258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figure 9-14">
            <a:extLst>
              <a:ext uri="{FF2B5EF4-FFF2-40B4-BE49-F238E27FC236}">
                <a16:creationId xmlns:a16="http://schemas.microsoft.com/office/drawing/2014/main" id="{34BA4659-706D-924C-BBFA-60A07BEA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51100"/>
            <a:ext cx="85312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 Box 3">
            <a:extLst>
              <a:ext uri="{FF2B5EF4-FFF2-40B4-BE49-F238E27FC236}">
                <a16:creationId xmlns:a16="http://schemas.microsoft.com/office/drawing/2014/main" id="{10927A9F-B19C-C847-8CA8-76995242F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/>
              <a:t>Figure 9.14 </a:t>
            </a:r>
            <a:r>
              <a:rPr lang="en-US" altLang="en-US" sz="1100" i="1"/>
              <a:t> The Biology of Cancer</a:t>
            </a:r>
            <a:r>
              <a:rPr lang="en-US" altLang="en-US" sz="1100"/>
              <a:t> (© Garland Science 2007)</a:t>
            </a:r>
          </a:p>
        </p:txBody>
      </p:sp>
      <p:sp>
        <p:nvSpPr>
          <p:cNvPr id="36867" name="TextBox 1">
            <a:extLst>
              <a:ext uri="{FF2B5EF4-FFF2-40B4-BE49-F238E27FC236}">
                <a16:creationId xmlns:a16="http://schemas.microsoft.com/office/drawing/2014/main" id="{76C3C50F-7E76-8C4B-A0A3-0C5BFA689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3400"/>
            <a:ext cx="8001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Alternative splicing of one mRNA creates 2 different messages for translation.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196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13470119-64AC-DE40-A5AE-66594187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78871875-EC02-EE42-91D9-8012CD9D1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077200" cy="4983162"/>
          </a:xfrm>
        </p:spPr>
        <p:txBody>
          <a:bodyPr/>
          <a:lstStyle/>
          <a:p>
            <a:r>
              <a:rPr lang="en-US" altLang="en-US" dirty="0"/>
              <a:t>p16 normally </a:t>
            </a:r>
            <a:r>
              <a:rPr lang="en-US" altLang="en-US" u="sng" dirty="0"/>
              <a:t>inhibits </a:t>
            </a:r>
            <a:r>
              <a:rPr lang="en-US" altLang="en-US" dirty="0"/>
              <a:t>the activity of cyclin-CDK pairs which phosphorylate </a:t>
            </a:r>
            <a:r>
              <a:rPr lang="en-US" altLang="en-US" dirty="0" err="1"/>
              <a:t>pRB</a:t>
            </a:r>
            <a:r>
              <a:rPr lang="en-US" altLang="en-US" dirty="0"/>
              <a:t>.  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 err="1"/>
              <a:t>Arf</a:t>
            </a:r>
            <a:r>
              <a:rPr lang="en-US" altLang="en-US" dirty="0"/>
              <a:t> normally </a:t>
            </a:r>
            <a:r>
              <a:rPr lang="en-US" altLang="en-US" u="sng" dirty="0"/>
              <a:t>inhibits</a:t>
            </a:r>
            <a:r>
              <a:rPr lang="en-US" altLang="en-US" dirty="0"/>
              <a:t> the activity of Mdm2.</a:t>
            </a:r>
          </a:p>
          <a:p>
            <a:endParaRPr lang="en-US" altLang="en-US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/>
              <a:t>Figure 10-11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highlight>
                  <a:srgbClr val="FFFF00"/>
                </a:highlight>
              </a:rPr>
              <a:t>Be sure to review how, specifically, LOSS of these genes/proteins would be associated with cancer. </a:t>
            </a:r>
          </a:p>
        </p:txBody>
      </p:sp>
    </p:spTree>
    <p:extLst>
      <p:ext uri="{BB962C8B-B14F-4D97-AF65-F5344CB8AC3E}">
        <p14:creationId xmlns:p14="http://schemas.microsoft.com/office/powerpoint/2010/main" val="893117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1351</Words>
  <Application>Microsoft Macintosh PowerPoint</Application>
  <PresentationFormat>On-screen Show (4:3)</PresentationFormat>
  <Paragraphs>145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Cancer Biology Biol 445</vt:lpstr>
      <vt:lpstr>PowerPoint Presentation</vt:lpstr>
      <vt:lpstr>Where were we?</vt:lpstr>
      <vt:lpstr>Li-Fraumeni syndrome</vt:lpstr>
      <vt:lpstr>PowerPoint Presentation</vt:lpstr>
      <vt:lpstr>PowerPoint Presentation</vt:lpstr>
      <vt:lpstr>Last tumor suppressor gene we will discuss in detail</vt:lpstr>
      <vt:lpstr>PowerPoint Presentation</vt:lpstr>
      <vt:lpstr>PowerPoint Presentation</vt:lpstr>
      <vt:lpstr>PowerPoint Presentation</vt:lpstr>
      <vt:lpstr>Summarizing…</vt:lpstr>
      <vt:lpstr>Second type of TS gene/protein</vt:lpstr>
      <vt:lpstr>PowerPoint Presentation</vt:lpstr>
      <vt:lpstr>PowerPoint Presentation</vt:lpstr>
      <vt:lpstr>Cancers associated with defective DNA repair.</vt:lpstr>
      <vt:lpstr>PowerPoint Presentation</vt:lpstr>
      <vt:lpstr>PowerPoint Presentation</vt:lpstr>
      <vt:lpstr>Xeroderma pigmentosum</vt:lpstr>
      <vt:lpstr>PowerPoint Presentation</vt:lpstr>
      <vt:lpstr>BRCA1 and BRCA2</vt:lpstr>
      <vt:lpstr>BRCA1/2 interactions</vt:lpstr>
      <vt:lpstr>PowerPoint Presentation</vt:lpstr>
      <vt:lpstr>PowerPoint Presentation</vt:lpstr>
      <vt:lpstr>Second  class of caretaker TS genes…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to summarize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CEANDSU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Biology Biol 445</dc:title>
  <dc:creator>Joe.Super</dc:creator>
  <cp:lastModifiedBy>Super, Heidi</cp:lastModifiedBy>
  <cp:revision>166</cp:revision>
  <cp:lastPrinted>2020-02-12T16:48:13Z</cp:lastPrinted>
  <dcterms:created xsi:type="dcterms:W3CDTF">2010-08-03T14:43:51Z</dcterms:created>
  <dcterms:modified xsi:type="dcterms:W3CDTF">2020-03-11T10:41:19Z</dcterms:modified>
</cp:coreProperties>
</file>